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9" r:id="rId1"/>
    <p:sldMasterId id="2147484037" r:id="rId2"/>
  </p:sldMasterIdLst>
  <p:notesMasterIdLst>
    <p:notesMasterId r:id="rId27"/>
  </p:notesMasterIdLst>
  <p:sldIdLst>
    <p:sldId id="256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70" r:id="rId11"/>
    <p:sldId id="273" r:id="rId12"/>
    <p:sldId id="276" r:id="rId13"/>
    <p:sldId id="278" r:id="rId14"/>
    <p:sldId id="274" r:id="rId15"/>
    <p:sldId id="262" r:id="rId16"/>
    <p:sldId id="279" r:id="rId17"/>
    <p:sldId id="267" r:id="rId18"/>
    <p:sldId id="280" r:id="rId19"/>
    <p:sldId id="281" r:id="rId20"/>
    <p:sldId id="282" r:id="rId21"/>
    <p:sldId id="275" r:id="rId22"/>
    <p:sldId id="268" r:id="rId23"/>
    <p:sldId id="269" r:id="rId24"/>
    <p:sldId id="277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84627" autoAdjust="0"/>
  </p:normalViewPr>
  <p:slideViewPr>
    <p:cSldViewPr snapToGrid="0">
      <p:cViewPr varScale="1">
        <p:scale>
          <a:sx n="62" d="100"/>
          <a:sy n="62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EE28-3395-4538-AB37-C4CE2F26BC3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5DA86-2384-433B-897D-0D536D21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Masquerade attacker achieves “member” status by posing as legitimate user</a:t>
            </a:r>
          </a:p>
          <a:p>
            <a:r>
              <a:rPr lang="en-US" dirty="0"/>
              <a:t>Methods: Password cracked/stolen;</a:t>
            </a:r>
            <a:r>
              <a:rPr lang="en-US" baseline="0" dirty="0"/>
              <a:t> terminal left open while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2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unmixed windows ignores</a:t>
            </a:r>
            <a:r>
              <a:rPr lang="en-US" baseline="0" dirty="0"/>
              <a:t> the possibility of a masquerader attacking in the middle of user activity (e.g. if user steps away and leaves terminal open)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Dividing</a:t>
            </a:r>
            <a:r>
              <a:rPr lang="en-US" baseline="0" dirty="0"/>
              <a:t> by </a:t>
            </a:r>
            <a:r>
              <a:rPr lang="en-US" baseline="0" dirty="0" err="1"/>
              <a:t>n+aK</a:t>
            </a:r>
            <a:r>
              <a:rPr lang="en-US" baseline="0" dirty="0"/>
              <a:t> – need to account both for number of files and length of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Zero-FP</a:t>
            </a:r>
            <a:r>
              <a:rPr lang="en-US" baseline="0" dirty="0"/>
              <a:t>: How many masquerades classified as normal</a:t>
            </a:r>
          </a:p>
          <a:p>
            <a:r>
              <a:rPr lang="en-US" baseline="0" dirty="0"/>
              <a:t>Zero-FN: How many normal misclassified as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80-20 is best split</a:t>
            </a:r>
          </a:p>
          <a:p>
            <a:r>
              <a:rPr lang="en-US" dirty="0"/>
              <a:t>Task better than object (Except on MMP FN)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0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trends as Naïve Bayes</a:t>
            </a:r>
          </a:p>
          <a:p>
            <a:r>
              <a:rPr lang="en-US" dirty="0"/>
              <a:t>Better than naïve </a:t>
            </a:r>
            <a:r>
              <a:rPr lang="en-US" dirty="0" err="1"/>
              <a:t>bayes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 faster at detecting</a:t>
            </a:r>
            <a:r>
              <a:rPr lang="en-US" baseline="0" dirty="0"/>
              <a:t> stronger attacks (Partly due to unorganized participants)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Anomaly based detection:</a:t>
            </a:r>
            <a:r>
              <a:rPr lang="en-US" baseline="0" dirty="0"/>
              <a:t> Normal user profile is built, alarm raised if usage differs significantly from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Denning, D.E.: An intrusion-detection model. IEEE Transactions on Software Engineering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13(2), 222–232 (1987)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Schonlau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M.: Masquerading user data (Matthias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Schonlau’s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home page) (1998),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http://www.schonlau.net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Mouse: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Pusara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Brodley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C.: User re-authentication via mouse movements. In: Proceedings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2004 ACM Workshop on Visualization and Data Mining for Computer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VizSEC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/DMSEC 2004, pp. 1–8. ACM (October 2004)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Garg, A.,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Rahalkar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Upadhyaya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Kwiat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K.: Profiling users in GUI based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masquerade detection. In: 2006 IEEE Information Assurance Workshop,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pp. 48–54. IEEE Computer Society Press (June 2006)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Keyboard: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Killourhy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R.: Why did my detector do that?! - predicting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keystrokedynamics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rates. In: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Jha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Sommer, R.,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Kreibich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(eds.) RAID 2010.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LNCS, vol. 6307, pp. 256–276. Springer, Heidelberg (2010)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RUU: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Salem, M.B.,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Stolfo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S.J.: Modeling user search behavior for masquerade detection.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In: Sommer, R.,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Balzarotti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D., Maier, G. (eds.) RAID 2011. LNCS, vol. 6961, 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181–200. Springer, Heidelberg (2011)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previous approaches</a:t>
            </a:r>
            <a:r>
              <a:rPr lang="en-US" baseline="0" dirty="0"/>
              <a:t> are not intrusive</a:t>
            </a:r>
          </a:p>
          <a:p>
            <a:r>
              <a:rPr lang="en-US" dirty="0"/>
              <a:t>“ “ “ are specific, but conceptually adaptable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graph – recent</a:t>
            </a:r>
            <a:r>
              <a:rPr lang="en-US" baseline="0" dirty="0"/>
              <a:t>ly accessed files/tasks with frequency and path info</a:t>
            </a:r>
          </a:p>
          <a:p>
            <a:r>
              <a:rPr lang="en-US" baseline="0" dirty="0"/>
              <a:t>Directory – Subtree containing “hot” files/tasks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Issues: Current</a:t>
            </a:r>
            <a:r>
              <a:rPr lang="en-US" baseline="0" dirty="0"/>
              <a:t> results specific to windows</a:t>
            </a:r>
          </a:p>
          <a:p>
            <a:r>
              <a:rPr lang="en-US" baseline="0" dirty="0"/>
              <a:t>No other types of masquerade attacks considered</a:t>
            </a:r>
          </a:p>
          <a:p>
            <a:r>
              <a:rPr lang="en-US" baseline="0" dirty="0"/>
              <a:t>One (same person) versus the others (non attackers)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</a:t>
            </a:r>
            <a:r>
              <a:rPr lang="en-US" baseline="0" dirty="0"/>
              <a:t> may not be true: one participant used multiple physical drives; another was disorganized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0" dirty="0"/>
              <a:t> tasks is excessive</a:t>
            </a:r>
          </a:p>
          <a:p>
            <a:r>
              <a:rPr lang="en-US" baseline="0" dirty="0"/>
              <a:t>DCP4 is where desktop/documents/etc. are located</a:t>
            </a:r>
          </a:p>
          <a:p>
            <a:r>
              <a:rPr lang="en-US" baseline="0" dirty="0"/>
              <a:t>DCP10 is deep (assumed further depth unrealistic)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DA86-2384-433B-897D-0D536D211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4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2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3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0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4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0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CEA6487-5F46-4C39-AC0D-36BB2A74FB9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514AA3-3879-40A3-8064-4541D0D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238" y="8929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Towards a Masquerade Detection System Based on User’s Tasks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J. Benito </a:t>
            </a:r>
            <a:r>
              <a:rPr lang="en-US" sz="2800" dirty="0" err="1"/>
              <a:t>Camiña</a:t>
            </a:r>
            <a:r>
              <a:rPr lang="en-US" sz="2800" dirty="0"/>
              <a:t>, Jorge Rodr</a:t>
            </a:r>
            <a:r>
              <a:rPr lang="en-US" sz="2800" dirty="0">
                <a:cs typeface="Calibri" panose="020F0502020204030204" pitchFamily="34" charset="0"/>
              </a:rPr>
              <a:t>íguez, and </a:t>
            </a:r>
            <a:r>
              <a:rPr lang="en-US" sz="2800" dirty="0" err="1">
                <a:cs typeface="Calibri" panose="020F0502020204030204" pitchFamily="34" charset="0"/>
              </a:rPr>
              <a:t>Raúl</a:t>
            </a:r>
            <a:r>
              <a:rPr lang="en-US" sz="2800" dirty="0">
                <a:cs typeface="Calibri" panose="020F0502020204030204" pitchFamily="34" charset="0"/>
              </a:rPr>
              <a:t> Monroy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037" y="627221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by Calvin Raines</a:t>
            </a:r>
          </a:p>
        </p:txBody>
      </p:sp>
    </p:spTree>
    <p:extLst>
      <p:ext uri="{BB962C8B-B14F-4D97-AF65-F5344CB8AC3E}">
        <p14:creationId xmlns:p14="http://schemas.microsoft.com/office/powerpoint/2010/main" val="223728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973668"/>
            <a:ext cx="11223522" cy="706964"/>
          </a:xfrm>
        </p:spPr>
        <p:txBody>
          <a:bodyPr/>
          <a:lstStyle/>
          <a:p>
            <a:pPr algn="ctr"/>
            <a:r>
              <a:rPr lang="en-US" dirty="0"/>
              <a:t>What is task abstraction?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63885" cy="3416300"/>
          </a:xfrm>
        </p:spPr>
        <p:txBody>
          <a:bodyPr>
            <a:normAutofit/>
          </a:bodyPr>
          <a:lstStyle/>
          <a:p>
            <a:r>
              <a:rPr lang="en-US" sz="2000" dirty="0"/>
              <a:t>Assumption: Files in the same folder are related to each other, and thus using any file in a certain folder can be viewed as working on a task.</a:t>
            </a:r>
          </a:p>
        </p:txBody>
      </p:sp>
      <p:pic>
        <p:nvPicPr>
          <p:cNvPr id="4" name="Picture 3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027" y="3569109"/>
            <a:ext cx="623286" cy="550811"/>
          </a:xfrm>
          <a:prstGeom prst="rect">
            <a:avLst/>
          </a:prstGeom>
        </p:spPr>
      </p:pic>
      <p:pic>
        <p:nvPicPr>
          <p:cNvPr id="5" name="Picture 4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1670" y="4119920"/>
            <a:ext cx="623286" cy="550811"/>
          </a:xfrm>
          <a:prstGeom prst="rect">
            <a:avLst/>
          </a:prstGeom>
        </p:spPr>
      </p:pic>
      <p:pic>
        <p:nvPicPr>
          <p:cNvPr id="6" name="Picture 5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1670" y="5265822"/>
            <a:ext cx="623286" cy="550811"/>
          </a:xfrm>
          <a:prstGeom prst="rect">
            <a:avLst/>
          </a:prstGeom>
        </p:spPr>
      </p:pic>
      <p:pic>
        <p:nvPicPr>
          <p:cNvPr id="7" name="Picture 6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6050" y="4962523"/>
            <a:ext cx="623286" cy="550811"/>
          </a:xfrm>
          <a:prstGeom prst="rect">
            <a:avLst/>
          </a:prstGeom>
        </p:spPr>
      </p:pic>
      <p:pic>
        <p:nvPicPr>
          <p:cNvPr id="8" name="Picture 7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6050" y="4258340"/>
            <a:ext cx="623286" cy="550811"/>
          </a:xfrm>
          <a:prstGeom prst="rect">
            <a:avLst/>
          </a:prstGeom>
        </p:spPr>
      </p:pic>
      <p:pic>
        <p:nvPicPr>
          <p:cNvPr id="9" name="Picture 8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36298" y="3598503"/>
            <a:ext cx="623286" cy="550811"/>
          </a:xfrm>
          <a:prstGeom prst="rect">
            <a:avLst/>
          </a:prstGeom>
        </p:spPr>
      </p:pic>
      <p:pic>
        <p:nvPicPr>
          <p:cNvPr id="10" name="Picture 9" descr="Yellow Glossy Folder Icon by AZMIND on Deviant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6050" y="5613466"/>
            <a:ext cx="623286" cy="550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3335" y="5328668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Subdirectory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3336" y="4164413"/>
            <a:ext cx="2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Subdirectory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7172" y="3721509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9883" y="4509979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9883" y="4868596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7143" y="4533709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1377" y="4894016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9882" y="5763173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9882" y="6164277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6447" y="5722707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2771" y="3659848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Supertask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55032" y="4349079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40958" y="5014974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5032" y="5704205"/>
            <a:ext cx="17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3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337877" y="4135088"/>
            <a:ext cx="1342103" cy="144905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Depth Cut Point</a:t>
            </a:r>
          </a:p>
          <a:p>
            <a:pPr lvl="1"/>
            <a:r>
              <a:rPr lang="en-US" sz="2200" dirty="0"/>
              <a:t>Deepest level for which &gt;70% of task rate is underneath it</a:t>
            </a:r>
          </a:p>
          <a:p>
            <a:pPr lvl="1"/>
            <a:r>
              <a:rPr lang="en-US" sz="1800" dirty="0"/>
              <a:t>&lt; 100 Tasks </a:t>
            </a:r>
          </a:p>
          <a:p>
            <a:pPr lvl="1"/>
            <a:r>
              <a:rPr lang="en-US" sz="1800" dirty="0"/>
              <a:t>3 &lt; DCP &lt; 10</a:t>
            </a:r>
          </a:p>
          <a:p>
            <a:pPr lvl="1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698" y="973668"/>
            <a:ext cx="11223522" cy="706964"/>
          </a:xfrm>
        </p:spPr>
        <p:txBody>
          <a:bodyPr/>
          <a:lstStyle/>
          <a:p>
            <a:pPr algn="ctr"/>
            <a:r>
              <a:rPr lang="en-US" dirty="0"/>
              <a:t>What is task abstraction?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49" y="3504909"/>
            <a:ext cx="590601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973668"/>
            <a:ext cx="11208774" cy="706964"/>
          </a:xfrm>
        </p:spPr>
        <p:txBody>
          <a:bodyPr/>
          <a:lstStyle/>
          <a:p>
            <a:pPr algn="ctr"/>
            <a:r>
              <a:rPr lang="en-US" dirty="0"/>
              <a:t>What are the benefits of task abstraction?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 required storage</a:t>
            </a:r>
          </a:p>
          <a:p>
            <a:r>
              <a:rPr lang="en-US" sz="2400" dirty="0"/>
              <a:t>Resilient to change</a:t>
            </a:r>
          </a:p>
          <a:p>
            <a:pPr lvl="1"/>
            <a:r>
              <a:rPr lang="en-US" sz="2200" dirty="0"/>
              <a:t>Files added and deleted frequently</a:t>
            </a:r>
          </a:p>
        </p:txBody>
      </p:sp>
    </p:spTree>
    <p:extLst>
      <p:ext uri="{BB962C8B-B14F-4D97-AF65-F5344CB8AC3E}">
        <p14:creationId xmlns:p14="http://schemas.microsoft.com/office/powerpoint/2010/main" val="319104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What experiments were performed?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645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Testing for:</a:t>
            </a:r>
          </a:p>
          <a:p>
            <a:pPr lvl="1"/>
            <a:r>
              <a:rPr lang="en-US" sz="1800" dirty="0"/>
              <a:t>Objects v. Tasks</a:t>
            </a:r>
          </a:p>
          <a:p>
            <a:pPr lvl="1"/>
            <a:r>
              <a:rPr lang="en-US" sz="1800" dirty="0"/>
              <a:t>How much information needed to detect attacks?</a:t>
            </a:r>
          </a:p>
          <a:p>
            <a:pPr lvl="2"/>
            <a:r>
              <a:rPr lang="en-US" sz="1600" dirty="0"/>
              <a:t>Different percentages of construction/validation</a:t>
            </a:r>
          </a:p>
          <a:p>
            <a:pPr lvl="1"/>
            <a:endParaRPr lang="en-US" sz="1800" dirty="0"/>
          </a:p>
          <a:p>
            <a:r>
              <a:rPr lang="en-US" sz="2400" dirty="0"/>
              <a:t>Approach:</a:t>
            </a:r>
          </a:p>
          <a:p>
            <a:pPr lvl="1"/>
            <a:r>
              <a:rPr lang="en-US" sz="1800" dirty="0"/>
              <a:t>Window based approach (unmixed, size 20)</a:t>
            </a:r>
          </a:p>
          <a:p>
            <a:pPr lvl="1"/>
            <a:r>
              <a:rPr lang="en-US" sz="1800" dirty="0"/>
              <a:t>Naïve Bayes and Markov Chains</a:t>
            </a:r>
          </a:p>
          <a:p>
            <a:pPr lvl="1"/>
            <a:r>
              <a:rPr lang="en-US" sz="1800" dirty="0"/>
              <a:t>Five-fold cross validation on best </a:t>
            </a:r>
            <a:r>
              <a:rPr lang="en-US" sz="1800" dirty="0" err="1"/>
              <a:t>const</a:t>
            </a:r>
            <a:r>
              <a:rPr lang="en-US" sz="1800" dirty="0"/>
              <a:t>/valid ratio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89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08775" cy="706964"/>
          </a:xfrm>
        </p:spPr>
        <p:txBody>
          <a:bodyPr/>
          <a:lstStyle/>
          <a:p>
            <a:pPr algn="ctr"/>
            <a:r>
              <a:rPr lang="en-US" dirty="0"/>
              <a:t>What is Naïve Bayes?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Frequency probability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7" y="3165593"/>
            <a:ext cx="4508427" cy="337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00" y="4003007"/>
            <a:ext cx="1299935" cy="1374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7450" y="3930674"/>
            <a:ext cx="880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2988" y="6539104"/>
            <a:ext cx="672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http://sebastianraschka.com/Articles/2014_naive_bayes_1.html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43327"/>
              </p:ext>
            </p:extLst>
          </p:nvPr>
        </p:nvGraphicFramePr>
        <p:xfrm>
          <a:off x="8671921" y="3893864"/>
          <a:ext cx="27726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56">
                  <a:extLst>
                    <a:ext uri="{9D8B030D-6E8A-4147-A177-3AD203B41FA5}">
                      <a16:colId xmlns:a16="http://schemas.microsoft.com/office/drawing/2014/main" val="2503254678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1163001124"/>
                    </a:ext>
                  </a:extLst>
                </a:gridCol>
                <a:gridCol w="707924">
                  <a:extLst>
                    <a:ext uri="{9D8B030D-6E8A-4147-A177-3AD203B41FA5}">
                      <a16:colId xmlns:a16="http://schemas.microsoft.com/office/drawing/2014/main" val="3374565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squares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7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6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1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58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How was Naïve Bayes implemented?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0" y="5157268"/>
            <a:ext cx="6724886" cy="63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30" y="3442532"/>
            <a:ext cx="2747985" cy="733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155" y="2883535"/>
            <a:ext cx="2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Calculated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155" y="4732945"/>
            <a:ext cx="2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Combined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39846"/>
              </p:ext>
            </p:extLst>
          </p:nvPr>
        </p:nvGraphicFramePr>
        <p:xfrm>
          <a:off x="3912728" y="2875512"/>
          <a:ext cx="6636774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79">
                  <a:extLst>
                    <a:ext uri="{9D8B030D-6E8A-4147-A177-3AD203B41FA5}">
                      <a16:colId xmlns:a16="http://schemas.microsoft.com/office/drawing/2014/main" val="1922508906"/>
                    </a:ext>
                  </a:extLst>
                </a:gridCol>
                <a:gridCol w="5570295">
                  <a:extLst>
                    <a:ext uri="{9D8B030D-6E8A-4147-A177-3AD203B41FA5}">
                      <a16:colId xmlns:a16="http://schemas.microsoft.com/office/drawing/2014/main" val="4265233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0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</a:t>
                      </a:r>
                      <a:r>
                        <a:rPr lang="en-US" baseline="-25000" dirty="0" err="1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times user (u) </a:t>
                      </a:r>
                      <a:r>
                        <a:rPr lang="en-US" baseline="0" dirty="0" err="1"/>
                        <a:t>acceced</a:t>
                      </a:r>
                      <a:r>
                        <a:rPr lang="en-US" baseline="0" dirty="0"/>
                        <a:t> resource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1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r>
                        <a:rPr lang="en-US" baseline="0" dirty="0"/>
                        <a:t> &lt; a &lt;&lt; 1 to prevent 0 probabilities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3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number of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2058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r>
                        <a:rPr lang="en-US" baseline="0" dirty="0"/>
                        <a:t> of u’s training 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18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</a:t>
                      </a:r>
                      <a:r>
                        <a:rPr lang="en-US" baseline="0" dirty="0"/>
                        <a:t> resource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294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19084" y="5751090"/>
            <a:ext cx="265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Window size n = 20</a:t>
            </a:r>
          </a:p>
        </p:txBody>
      </p:sp>
    </p:spTree>
    <p:extLst>
      <p:ext uri="{BB962C8B-B14F-4D97-AF65-F5344CB8AC3E}">
        <p14:creationId xmlns:p14="http://schemas.microsoft.com/office/powerpoint/2010/main" val="142746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What are Markov Chains?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Sequence probability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6824"/>
            <a:ext cx="5369912" cy="304872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224"/>
              </p:ext>
            </p:extLst>
          </p:nvPr>
        </p:nvGraphicFramePr>
        <p:xfrm>
          <a:off x="5567783" y="3778666"/>
          <a:ext cx="59126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77">
                  <a:extLst>
                    <a:ext uri="{9D8B030D-6E8A-4147-A177-3AD203B41FA5}">
                      <a16:colId xmlns:a16="http://schemas.microsoft.com/office/drawing/2014/main" val="1294601004"/>
                    </a:ext>
                  </a:extLst>
                </a:gridCol>
                <a:gridCol w="2684207">
                  <a:extLst>
                    <a:ext uri="{9D8B030D-6E8A-4147-A177-3AD203B41FA5}">
                      <a16:colId xmlns:a16="http://schemas.microsoft.com/office/drawing/2014/main" val="106376142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4061008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SSSCRRRCS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.5x.5x.4x.5x.6x.6x.3x.4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8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SRSRCCCSR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.1x.1x.1x.3x.1x.1x.4x.1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0.00000012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069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2788" y="6472024"/>
            <a:ext cx="887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http://techeffigytutorials.blogspot.com/2015/01/markov-chains-explained.html</a:t>
            </a:r>
          </a:p>
        </p:txBody>
      </p:sp>
    </p:spTree>
    <p:extLst>
      <p:ext uri="{BB962C8B-B14F-4D97-AF65-F5344CB8AC3E}">
        <p14:creationId xmlns:p14="http://schemas.microsoft.com/office/powerpoint/2010/main" val="289661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each day as an independent trace</a:t>
            </a:r>
          </a:p>
          <a:p>
            <a:pPr lvl="1"/>
            <a:r>
              <a:rPr lang="en-US" dirty="0"/>
              <a:t>Attack and normal traces separated</a:t>
            </a:r>
          </a:p>
          <a:p>
            <a:r>
              <a:rPr lang="en-US" dirty="0"/>
              <a:t>Determine n-gram size using divergence </a:t>
            </a:r>
          </a:p>
          <a:p>
            <a:pPr lvl="1"/>
            <a:r>
              <a:rPr lang="en-US" dirty="0"/>
              <a:t>Divergence – largest difference between normal and attack</a:t>
            </a:r>
          </a:p>
          <a:p>
            <a:r>
              <a:rPr lang="en-US" dirty="0"/>
              <a:t>Treat each n-gram within a trace as a state</a:t>
            </a:r>
          </a:p>
          <a:p>
            <a:r>
              <a:rPr lang="en-US" dirty="0"/>
              <a:t>Sum up 1-Probability of each state transition, divide by number of events</a:t>
            </a:r>
          </a:p>
          <a:p>
            <a:pPr lvl="1"/>
            <a:r>
              <a:rPr lang="en-US" dirty="0"/>
              <a:t>Penalty: if state transition nonexistent, add 5</a:t>
            </a:r>
          </a:p>
          <a:p>
            <a:pPr lvl="1"/>
            <a:r>
              <a:rPr lang="en-US" dirty="0"/>
              <a:t>If higher than threshold classify as an attack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How were Markov Chains implemented?</a:t>
            </a:r>
          </a:p>
        </p:txBody>
      </p:sp>
    </p:spTree>
    <p:extLst>
      <p:ext uri="{BB962C8B-B14F-4D97-AF65-F5344CB8AC3E}">
        <p14:creationId xmlns:p14="http://schemas.microsoft.com/office/powerpoint/2010/main" val="2046272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47619"/>
              </p:ext>
            </p:extLst>
          </p:nvPr>
        </p:nvGraphicFramePr>
        <p:xfrm>
          <a:off x="911122" y="2533718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800864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25612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1860405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91194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8033521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796707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27694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5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4912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310714" y="3927937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0714" y="5143423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03781" y="4429383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26517" y="3927936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26518" y="5152054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55315" y="5143422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5314" y="3941620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47442" y="4429383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" idx="6"/>
            <a:endCxn id="8" idx="2"/>
          </p:cNvCxnSpPr>
          <p:nvPr/>
        </p:nvCxnSpPr>
        <p:spPr>
          <a:xfrm flipV="1">
            <a:off x="3092379" y="4289272"/>
            <a:ext cx="734138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7" idx="2"/>
          </p:cNvCxnSpPr>
          <p:nvPr/>
        </p:nvCxnSpPr>
        <p:spPr>
          <a:xfrm>
            <a:off x="6436979" y="4302956"/>
            <a:ext cx="1066802" cy="4877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92379" y="5504756"/>
            <a:ext cx="734138" cy="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99375" y="4790717"/>
            <a:ext cx="734138" cy="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36979" y="4429383"/>
            <a:ext cx="1047132" cy="46948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3" idx="3"/>
            <a:endCxn id="10" idx="2"/>
          </p:cNvCxnSpPr>
          <p:nvPr/>
        </p:nvCxnSpPr>
        <p:spPr>
          <a:xfrm>
            <a:off x="4589331" y="5504756"/>
            <a:ext cx="1065984" cy="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2"/>
          </p:cNvCxnSpPr>
          <p:nvPr/>
        </p:nvCxnSpPr>
        <p:spPr>
          <a:xfrm>
            <a:off x="4670451" y="4289273"/>
            <a:ext cx="984863" cy="136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208035" y="4650607"/>
            <a:ext cx="1" cy="5014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7"/>
            <a:endCxn id="11" idx="5"/>
          </p:cNvCxnSpPr>
          <p:nvPr/>
        </p:nvCxnSpPr>
        <p:spPr>
          <a:xfrm flipH="1" flipV="1">
            <a:off x="6322507" y="4558458"/>
            <a:ext cx="1" cy="6907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  <a:endCxn id="10" idx="1"/>
          </p:cNvCxnSpPr>
          <p:nvPr/>
        </p:nvCxnSpPr>
        <p:spPr>
          <a:xfrm>
            <a:off x="5769786" y="4558458"/>
            <a:ext cx="1" cy="6907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60900" y="4104605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54349" y="5320090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3441" y="5320090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82744" y="4111448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89455" y="5344067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89455" y="4118289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65319" y="4626337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83774" y="4606051"/>
            <a:ext cx="5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72934" y="3971117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78647" y="5153979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26908" y="3990472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80322" y="5174177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79683" y="4653807"/>
            <a:ext cx="63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91953" y="4745121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06543" y="4127910"/>
            <a:ext cx="76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46984" y="4474827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09414" y="3308995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N-gram size 3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How were Markov Chains implemented?</a:t>
            </a:r>
          </a:p>
        </p:txBody>
      </p:sp>
      <p:sp>
        <p:nvSpPr>
          <p:cNvPr id="73" name="Oval 72"/>
          <p:cNvSpPr/>
          <p:nvPr/>
        </p:nvSpPr>
        <p:spPr>
          <a:xfrm>
            <a:off x="884756" y="4537536"/>
            <a:ext cx="781665" cy="7226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152988" y="4714205"/>
            <a:ext cx="2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75" name="Straight Arrow Connector 74"/>
          <p:cNvCxnSpPr>
            <a:stCxn id="73" idx="6"/>
            <a:endCxn id="5" idx="2"/>
          </p:cNvCxnSpPr>
          <p:nvPr/>
        </p:nvCxnSpPr>
        <p:spPr>
          <a:xfrm flipV="1">
            <a:off x="1666421" y="4289273"/>
            <a:ext cx="644293" cy="60959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3" idx="6"/>
            <a:endCxn id="6" idx="2"/>
          </p:cNvCxnSpPr>
          <p:nvPr/>
        </p:nvCxnSpPr>
        <p:spPr>
          <a:xfrm>
            <a:off x="1666421" y="4898872"/>
            <a:ext cx="644293" cy="60588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10987" y="4192941"/>
            <a:ext cx="110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48718" y="5139459"/>
            <a:ext cx="110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44636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14989"/>
              </p:ext>
            </p:extLst>
          </p:nvPr>
        </p:nvGraphicFramePr>
        <p:xfrm>
          <a:off x="604416" y="2643509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8719929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7880837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3242839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6261146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140019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8185421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2525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8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Attack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3313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416" y="3582956"/>
            <a:ext cx="318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(1-</a:t>
            </a:r>
            <a:r>
              <a:rPr lang="en-US" i="1" dirty="0"/>
              <a:t>Pr</a:t>
            </a:r>
            <a:r>
              <a:rPr lang="en-US" dirty="0"/>
              <a:t>) / #events</a:t>
            </a:r>
          </a:p>
          <a:p>
            <a:r>
              <a:rPr lang="en-US" dirty="0"/>
              <a:t>Penalty: If </a:t>
            </a:r>
            <a:r>
              <a:rPr lang="en-US" i="1" dirty="0" err="1"/>
              <a:t>Pr</a:t>
            </a:r>
            <a:r>
              <a:rPr lang="en-US" dirty="0"/>
              <a:t> = 0, (1-</a:t>
            </a:r>
            <a:r>
              <a:rPr lang="en-US" i="1" dirty="0"/>
              <a:t>Pr</a:t>
            </a:r>
            <a:r>
              <a:rPr lang="en-US" dirty="0"/>
              <a:t>) = 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45204"/>
              </p:ext>
            </p:extLst>
          </p:nvPr>
        </p:nvGraphicFramePr>
        <p:xfrm>
          <a:off x="8732417" y="2643509"/>
          <a:ext cx="32812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08">
                  <a:extLst>
                    <a:ext uri="{9D8B030D-6E8A-4147-A177-3AD203B41FA5}">
                      <a16:colId xmlns:a16="http://schemas.microsoft.com/office/drawing/2014/main" val="856325194"/>
                    </a:ext>
                  </a:extLst>
                </a:gridCol>
                <a:gridCol w="718458">
                  <a:extLst>
                    <a:ext uri="{9D8B030D-6E8A-4147-A177-3AD203B41FA5}">
                      <a16:colId xmlns:a16="http://schemas.microsoft.com/office/drawing/2014/main" val="1366233649"/>
                    </a:ext>
                  </a:extLst>
                </a:gridCol>
              </a:tblGrid>
              <a:tr h="368282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(0.5+0+0+0+0.66+0)/6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05627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r>
                        <a:rPr lang="en-US" i="1" dirty="0"/>
                        <a:t>(0.5+5+5+5+5+5)/6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4.25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14071"/>
                  </a:ext>
                </a:extLst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716" y="4229287"/>
            <a:ext cx="8731336" cy="2211353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How were Markov Chains implemented?</a:t>
            </a:r>
          </a:p>
        </p:txBody>
      </p:sp>
    </p:spTree>
    <p:extLst>
      <p:ext uri="{BB962C8B-B14F-4D97-AF65-F5344CB8AC3E}">
        <p14:creationId xmlns:p14="http://schemas.microsoft.com/office/powerpoint/2010/main" val="15838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488" y="973668"/>
            <a:ext cx="7158879" cy="706964"/>
          </a:xfrm>
        </p:spPr>
        <p:txBody>
          <a:bodyPr/>
          <a:lstStyle/>
          <a:p>
            <a:r>
              <a:rPr lang="en-US" dirty="0"/>
              <a:t>What is a masquerade attack?</a:t>
            </a:r>
          </a:p>
        </p:txBody>
      </p:sp>
      <p:pic>
        <p:nvPicPr>
          <p:cNvPr id="4" name="Picture 3" descr="නොසළකා හැරිය යුතු, බ්ලොග්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4" y="3178629"/>
            <a:ext cx="2403620" cy="2808514"/>
          </a:xfrm>
          <a:prstGeom prst="rect">
            <a:avLst/>
          </a:prstGeom>
        </p:spPr>
      </p:pic>
      <p:pic>
        <p:nvPicPr>
          <p:cNvPr id="5" name="Picture 4" descr="Blank sticky note - vector Clip 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72" y="3339637"/>
            <a:ext cx="2308345" cy="223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09094">
            <a:off x="4530889" y="3788923"/>
            <a:ext cx="1882710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password123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0836" y="3383179"/>
            <a:ext cx="3790603" cy="18158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&lt;Your Name Here&gt;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13653" y="3933258"/>
            <a:ext cx="978408" cy="104415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26416" y="3973980"/>
            <a:ext cx="978408" cy="104415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7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38271" cy="706964"/>
          </a:xfrm>
        </p:spPr>
        <p:txBody>
          <a:bodyPr/>
          <a:lstStyle/>
          <a:p>
            <a:pPr algn="ctr"/>
            <a:r>
              <a:rPr lang="en-US" dirty="0"/>
              <a:t>How were results presented?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927" y="2192018"/>
            <a:ext cx="6245802" cy="4665982"/>
          </a:xfrm>
        </p:spPr>
      </p:pic>
      <p:sp>
        <p:nvSpPr>
          <p:cNvPr id="5" name="TextBox 4"/>
          <p:cNvSpPr txBox="1"/>
          <p:nvPr/>
        </p:nvSpPr>
        <p:spPr>
          <a:xfrm>
            <a:off x="6212828" y="4155677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AUC</a:t>
            </a:r>
          </a:p>
        </p:txBody>
      </p:sp>
    </p:spTree>
    <p:extLst>
      <p:ext uri="{BB962C8B-B14F-4D97-AF65-F5344CB8AC3E}">
        <p14:creationId xmlns:p14="http://schemas.microsoft.com/office/powerpoint/2010/main" val="343042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What were the Naïve Bayes results?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034" y="2297416"/>
            <a:ext cx="7199349" cy="4560584"/>
          </a:xfrm>
        </p:spPr>
      </p:pic>
    </p:spTree>
    <p:extLst>
      <p:ext uri="{BB962C8B-B14F-4D97-AF65-F5344CB8AC3E}">
        <p14:creationId xmlns:p14="http://schemas.microsoft.com/office/powerpoint/2010/main" val="82258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668"/>
            <a:ext cx="11253019" cy="706964"/>
          </a:xfrm>
        </p:spPr>
        <p:txBody>
          <a:bodyPr/>
          <a:lstStyle/>
          <a:p>
            <a:pPr algn="ctr"/>
            <a:r>
              <a:rPr lang="en-US" dirty="0"/>
              <a:t>What were the Markov Chains results?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4681" y="2239071"/>
            <a:ext cx="6938055" cy="4618929"/>
          </a:xfrm>
        </p:spPr>
      </p:pic>
    </p:spTree>
    <p:extLst>
      <p:ext uri="{BB962C8B-B14F-4D97-AF65-F5344CB8AC3E}">
        <p14:creationId xmlns:p14="http://schemas.microsoft.com/office/powerpoint/2010/main" val="16674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23523" cy="706964"/>
          </a:xfrm>
        </p:spPr>
        <p:txBody>
          <a:bodyPr/>
          <a:lstStyle/>
          <a:p>
            <a:pPr algn="ctr"/>
            <a:r>
              <a:rPr lang="en-US" dirty="0"/>
              <a:t>What is Mean-Windows-to-First-Alarm?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94263"/>
          </a:xfrm>
        </p:spPr>
        <p:txBody>
          <a:bodyPr/>
          <a:lstStyle/>
          <a:p>
            <a:r>
              <a:rPr lang="en-US" dirty="0"/>
              <a:t>Average amount of windows needed to classify a trace as an 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91" y="3284376"/>
            <a:ext cx="9016909" cy="2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38271" cy="706964"/>
          </a:xfrm>
        </p:spPr>
        <p:txBody>
          <a:bodyPr/>
          <a:lstStyle/>
          <a:p>
            <a:pPr algn="ctr"/>
            <a:r>
              <a:rPr lang="en-US" dirty="0"/>
              <a:t>What can be concluded?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Markov Chain model more accurate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Although, slower at detecting strong attacks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Task based detection comparable (slightly better) than object based detection</a:t>
            </a:r>
          </a:p>
        </p:txBody>
      </p:sp>
    </p:spTree>
    <p:extLst>
      <p:ext uri="{BB962C8B-B14F-4D97-AF65-F5344CB8AC3E}">
        <p14:creationId xmlns:p14="http://schemas.microsoft.com/office/powerpoint/2010/main" val="415049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973668"/>
            <a:ext cx="11255433" cy="706964"/>
          </a:xfrm>
        </p:spPr>
        <p:txBody>
          <a:bodyPr/>
          <a:lstStyle/>
          <a:p>
            <a:pPr algn="ctr"/>
            <a:r>
              <a:rPr lang="en-US" dirty="0"/>
              <a:t>How can masquerades be detected?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Audit data</a:t>
            </a:r>
          </a:p>
          <a:p>
            <a:r>
              <a:rPr lang="en-US" sz="2800" dirty="0"/>
              <a:t>Commands</a:t>
            </a:r>
          </a:p>
          <a:p>
            <a:r>
              <a:rPr lang="en-US" sz="2800" dirty="0"/>
              <a:t>I/O devices</a:t>
            </a:r>
          </a:p>
          <a:p>
            <a:r>
              <a:rPr lang="en-US" sz="2800" dirty="0"/>
              <a:t>Search patterns</a:t>
            </a:r>
          </a:p>
          <a:p>
            <a:r>
              <a:rPr lang="en-US" sz="2800" dirty="0"/>
              <a:t>File system navigation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796409">
            <a:off x="6275490" y="4484775"/>
            <a:ext cx="345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“Tasks”</a:t>
            </a:r>
          </a:p>
        </p:txBody>
      </p:sp>
      <p:sp>
        <p:nvSpPr>
          <p:cNvPr id="7" name="Bent Arrow 6"/>
          <p:cNvSpPr/>
          <p:nvPr/>
        </p:nvSpPr>
        <p:spPr>
          <a:xfrm rot="10800000">
            <a:off x="5567783" y="4777163"/>
            <a:ext cx="1365032" cy="4655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2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973668"/>
            <a:ext cx="11205557" cy="706964"/>
          </a:xfrm>
        </p:spPr>
        <p:txBody>
          <a:bodyPr/>
          <a:lstStyle/>
          <a:p>
            <a:pPr algn="ctr"/>
            <a:r>
              <a:rPr lang="en-US" dirty="0"/>
              <a:t>What were some previous approaches?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Intrusion detection expert system (IDES) </a:t>
            </a:r>
          </a:p>
          <a:p>
            <a:pPr lvl="1"/>
            <a:r>
              <a:rPr lang="en-US" sz="1800" dirty="0"/>
              <a:t>Earliest form of masquerade detection system (MDS)</a:t>
            </a:r>
          </a:p>
          <a:p>
            <a:pPr lvl="1"/>
            <a:r>
              <a:rPr lang="en-US" sz="1800" dirty="0"/>
              <a:t>Used audit data</a:t>
            </a:r>
          </a:p>
          <a:p>
            <a:pPr lvl="1"/>
            <a:r>
              <a:rPr lang="en-US" sz="1800" dirty="0"/>
              <a:t>Looked at sequences of actions</a:t>
            </a:r>
          </a:p>
          <a:p>
            <a:r>
              <a:rPr lang="en-US" sz="2400" dirty="0" err="1"/>
              <a:t>Shonalu</a:t>
            </a:r>
            <a:r>
              <a:rPr lang="en-US" sz="2400" dirty="0"/>
              <a:t> et al. (Unix commands)</a:t>
            </a:r>
          </a:p>
          <a:p>
            <a:pPr lvl="1"/>
            <a:r>
              <a:rPr lang="en-US" sz="1800" dirty="0"/>
              <a:t>First general MDS test set</a:t>
            </a:r>
          </a:p>
          <a:p>
            <a:pPr lvl="1"/>
            <a:r>
              <a:rPr lang="en-US" sz="1800" dirty="0"/>
              <a:t>Logs of user commands broken into chunks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57083"/>
              </p:ext>
            </p:extLst>
          </p:nvPr>
        </p:nvGraphicFramePr>
        <p:xfrm>
          <a:off x="8572508" y="2603500"/>
          <a:ext cx="165509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097">
                  <a:extLst>
                    <a:ext uri="{9D8B030D-6E8A-4147-A177-3AD203B41FA5}">
                      <a16:colId xmlns:a16="http://schemas.microsoft.com/office/drawing/2014/main" val="257696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7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ls cd ls…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8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 </a:t>
                      </a:r>
                      <a:r>
                        <a:rPr lang="en-US" dirty="0"/>
                        <a:t>open…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7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 close…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2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get</a:t>
                      </a:r>
                      <a:r>
                        <a:rPr lang="en-US" baseline="0" dirty="0"/>
                        <a:t>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5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g++ vi </a:t>
                      </a:r>
                      <a:r>
                        <a:rPr lang="en-US" dirty="0" err="1"/>
                        <a:t>vi</a:t>
                      </a:r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11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get close…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8948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97161"/>
              </p:ext>
            </p:extLst>
          </p:nvPr>
        </p:nvGraphicFramePr>
        <p:xfrm>
          <a:off x="10227605" y="2603500"/>
          <a:ext cx="146009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0090">
                  <a:extLst>
                    <a:ext uri="{9D8B030D-6E8A-4147-A177-3AD203B41FA5}">
                      <a16:colId xmlns:a16="http://schemas.microsoft.com/office/drawing/2014/main" val="1222146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23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 vi…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 g++…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3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./</a:t>
                      </a:r>
                      <a:r>
                        <a:rPr lang="en-US" dirty="0" err="1"/>
                        <a:t>pgm</a:t>
                      </a:r>
                      <a:r>
                        <a:rPr lang="en-US" dirty="0"/>
                        <a:t> vi…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9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68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 vi close…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9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 open…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4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 ls</a:t>
                      </a:r>
                      <a:r>
                        <a:rPr lang="en-US" baseline="0" dirty="0"/>
                        <a:t> vi…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1990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7738913" y="3253265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803596" y="4643874"/>
            <a:ext cx="116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337874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973668"/>
            <a:ext cx="11238807" cy="706964"/>
          </a:xfrm>
        </p:spPr>
        <p:txBody>
          <a:bodyPr/>
          <a:lstStyle/>
          <a:p>
            <a:pPr algn="ctr"/>
            <a:r>
              <a:rPr lang="en-US" dirty="0"/>
              <a:t>What were some previous approaches?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Mouse</a:t>
            </a:r>
          </a:p>
          <a:p>
            <a:pPr lvl="1"/>
            <a:r>
              <a:rPr lang="en-US" sz="1800" dirty="0"/>
              <a:t>Angle/speed of movement</a:t>
            </a:r>
          </a:p>
          <a:p>
            <a:pPr lvl="1"/>
            <a:r>
              <a:rPr lang="en-US" sz="1800" dirty="0"/>
              <a:t>Click/drag</a:t>
            </a:r>
          </a:p>
          <a:p>
            <a:r>
              <a:rPr lang="en-US" sz="2400" dirty="0"/>
              <a:t>Keyboard</a:t>
            </a:r>
          </a:p>
          <a:p>
            <a:pPr lvl="1"/>
            <a:r>
              <a:rPr lang="en-US" sz="1800" dirty="0"/>
              <a:t>Static or Free text</a:t>
            </a:r>
          </a:p>
          <a:p>
            <a:r>
              <a:rPr lang="en-US" sz="2400" dirty="0"/>
              <a:t>RUU (Are You You?)</a:t>
            </a:r>
          </a:p>
          <a:p>
            <a:pPr lvl="1"/>
            <a:r>
              <a:rPr lang="en-US" sz="1800" dirty="0"/>
              <a:t>Search patterns; 22 features</a:t>
            </a:r>
          </a:p>
          <a:p>
            <a:pPr lvl="2"/>
            <a:r>
              <a:rPr lang="en-US" sz="1600" dirty="0"/>
              <a:t>File access, process creation, browsing, etc.</a:t>
            </a:r>
          </a:p>
        </p:txBody>
      </p:sp>
    </p:spTree>
    <p:extLst>
      <p:ext uri="{BB962C8B-B14F-4D97-AF65-F5344CB8AC3E}">
        <p14:creationId xmlns:p14="http://schemas.microsoft.com/office/powerpoint/2010/main" val="41258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973668"/>
            <a:ext cx="11238807" cy="706964"/>
          </a:xfrm>
        </p:spPr>
        <p:txBody>
          <a:bodyPr/>
          <a:lstStyle/>
          <a:p>
            <a:pPr algn="ctr"/>
            <a:r>
              <a:rPr lang="en-US" dirty="0"/>
              <a:t>What weaknesses do the old ways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Intrusive recording</a:t>
            </a:r>
          </a:p>
          <a:p>
            <a:pPr lvl="1"/>
            <a:r>
              <a:rPr lang="en-US" sz="1800" dirty="0"/>
              <a:t>Static keyboard recording discourages new passwords</a:t>
            </a:r>
          </a:p>
          <a:p>
            <a:r>
              <a:rPr lang="en-US" sz="2400" dirty="0"/>
              <a:t>Specificity of results</a:t>
            </a:r>
          </a:p>
          <a:p>
            <a:pPr lvl="1"/>
            <a:r>
              <a:rPr lang="en-US" sz="1800" dirty="0"/>
              <a:t>Unix commands specific to OS</a:t>
            </a:r>
          </a:p>
          <a:p>
            <a:r>
              <a:rPr lang="en-US" sz="2400" dirty="0"/>
              <a:t>One versus the others (OVTO)</a:t>
            </a:r>
          </a:p>
          <a:p>
            <a:pPr lvl="1"/>
            <a:r>
              <a:rPr lang="en-US" sz="1800" dirty="0"/>
              <a:t>No true attacks in test set</a:t>
            </a:r>
          </a:p>
          <a:p>
            <a:pPr lvl="2"/>
            <a:r>
              <a:rPr lang="en-US" sz="1600" dirty="0"/>
              <a:t>RUU simulated attacks, but these were not faithful</a:t>
            </a:r>
          </a:p>
          <a:p>
            <a:r>
              <a:rPr lang="en-US" sz="2400" dirty="0"/>
              <a:t>Data sets are static</a:t>
            </a:r>
          </a:p>
        </p:txBody>
      </p:sp>
    </p:spTree>
    <p:extLst>
      <p:ext uri="{BB962C8B-B14F-4D97-AF65-F5344CB8AC3E}">
        <p14:creationId xmlns:p14="http://schemas.microsoft.com/office/powerpoint/2010/main" val="104441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973668"/>
            <a:ext cx="11208774" cy="706964"/>
          </a:xfrm>
        </p:spPr>
        <p:txBody>
          <a:bodyPr/>
          <a:lstStyle/>
          <a:p>
            <a:pPr algn="ctr"/>
            <a:r>
              <a:rPr lang="en-US" dirty="0"/>
              <a:t>What new dataset is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34277"/>
          </a:xfrm>
        </p:spPr>
        <p:txBody>
          <a:bodyPr>
            <a:normAutofit/>
          </a:bodyPr>
          <a:lstStyle/>
          <a:p>
            <a:r>
              <a:rPr lang="en-US" sz="2400" dirty="0"/>
              <a:t>Critical concept: objects, not actions</a:t>
            </a:r>
          </a:p>
          <a:p>
            <a:pPr lvl="1"/>
            <a:r>
              <a:rPr lang="en-US" sz="1800" dirty="0"/>
              <a:t>Which file system objects accessed and how used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8368" y="3759220"/>
            <a:ext cx="402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Navigation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8077" y="4218039"/>
            <a:ext cx="281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Graph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27899"/>
              </p:ext>
            </p:extLst>
          </p:nvPr>
        </p:nvGraphicFramePr>
        <p:xfrm>
          <a:off x="1864516" y="4787161"/>
          <a:ext cx="3577302" cy="3714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399">
                  <a:extLst>
                    <a:ext uri="{9D8B030D-6E8A-4147-A177-3AD203B41FA5}">
                      <a16:colId xmlns:a16="http://schemas.microsoft.com/office/drawing/2014/main" val="1869153067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68362454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1013681502"/>
                    </a:ext>
                  </a:extLst>
                </a:gridCol>
                <a:gridCol w="781664">
                  <a:extLst>
                    <a:ext uri="{9D8B030D-6E8A-4147-A177-3AD203B41FA5}">
                      <a16:colId xmlns:a16="http://schemas.microsoft.com/office/drawing/2014/main" val="3399777144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108706578"/>
                    </a:ext>
                  </a:extLst>
                </a:gridCol>
              </a:tblGrid>
              <a:tr h="371463">
                <a:tc>
                  <a:txBody>
                    <a:bodyPr/>
                    <a:lstStyle/>
                    <a:p>
                      <a:r>
                        <a:rPr lang="en-US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Misc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01782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7836"/>
              </p:ext>
            </p:extLst>
          </p:nvPr>
        </p:nvGraphicFramePr>
        <p:xfrm>
          <a:off x="1863551" y="5168801"/>
          <a:ext cx="2677269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399">
                  <a:extLst>
                    <a:ext uri="{9D8B030D-6E8A-4147-A177-3AD203B41FA5}">
                      <a16:colId xmlns:a16="http://schemas.microsoft.com/office/drawing/2014/main" val="1370601253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24406640"/>
                    </a:ext>
                  </a:extLst>
                </a:gridCol>
                <a:gridCol w="1149992">
                  <a:extLst>
                    <a:ext uri="{9D8B030D-6E8A-4147-A177-3AD203B41FA5}">
                      <a16:colId xmlns:a16="http://schemas.microsoft.com/office/drawing/2014/main" val="62400867"/>
                    </a:ext>
                  </a:extLst>
                </a:gridCol>
              </a:tblGrid>
              <a:tr h="364303">
                <a:tc>
                  <a:txBody>
                    <a:bodyPr/>
                    <a:lstStyle/>
                    <a:p>
                      <a:r>
                        <a:rPr lang="en-US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PDF.pdf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981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75658"/>
              </p:ext>
            </p:extLst>
          </p:nvPr>
        </p:nvGraphicFramePr>
        <p:xfrm>
          <a:off x="445392" y="4782968"/>
          <a:ext cx="1419124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9562">
                  <a:extLst>
                    <a:ext uri="{9D8B030D-6E8A-4147-A177-3AD203B41FA5}">
                      <a16:colId xmlns:a16="http://schemas.microsoft.com/office/drawing/2014/main" val="4294156205"/>
                    </a:ext>
                  </a:extLst>
                </a:gridCol>
                <a:gridCol w="709562">
                  <a:extLst>
                    <a:ext uri="{9D8B030D-6E8A-4147-A177-3AD203B41FA5}">
                      <a16:colId xmlns:a16="http://schemas.microsoft.com/office/drawing/2014/main" val="1010252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7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3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3357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31328"/>
              </p:ext>
            </p:extLst>
          </p:nvPr>
        </p:nvGraphicFramePr>
        <p:xfrm>
          <a:off x="1864516" y="5533104"/>
          <a:ext cx="3872271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895">
                  <a:extLst>
                    <a:ext uri="{9D8B030D-6E8A-4147-A177-3AD203B41FA5}">
                      <a16:colId xmlns:a16="http://schemas.microsoft.com/office/drawing/2014/main" val="266037001"/>
                    </a:ext>
                  </a:extLst>
                </a:gridCol>
                <a:gridCol w="1548580">
                  <a:extLst>
                    <a:ext uri="{9D8B030D-6E8A-4147-A177-3AD203B41FA5}">
                      <a16:colId xmlns:a16="http://schemas.microsoft.com/office/drawing/2014/main" val="3662999329"/>
                    </a:ext>
                  </a:extLst>
                </a:gridCol>
                <a:gridCol w="919728">
                  <a:extLst>
                    <a:ext uri="{9D8B030D-6E8A-4147-A177-3AD203B41FA5}">
                      <a16:colId xmlns:a16="http://schemas.microsoft.com/office/drawing/2014/main" val="1787474788"/>
                    </a:ext>
                  </a:extLst>
                </a:gridCol>
                <a:gridCol w="968068">
                  <a:extLst>
                    <a:ext uri="{9D8B030D-6E8A-4147-A177-3AD203B41FA5}">
                      <a16:colId xmlns:a16="http://schemas.microsoft.com/office/drawing/2014/main" val="3205732948"/>
                    </a:ext>
                  </a:extLst>
                </a:gridCol>
              </a:tblGrid>
              <a:tr h="324464">
                <a:tc>
                  <a:txBody>
                    <a:bodyPr/>
                    <a:lstStyle/>
                    <a:p>
                      <a:r>
                        <a:rPr lang="en-US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Cat.gif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80486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627468" y="5715984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627469" y="4794831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353367" y="4804663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353367" y="5715984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55911" y="5715984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556955" y="3912257"/>
            <a:ext cx="1238865" cy="675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13" idx="0"/>
          </p:cNvCxnSpPr>
          <p:nvPr/>
        </p:nvCxnSpPr>
        <p:spPr>
          <a:xfrm>
            <a:off x="10795820" y="4587371"/>
            <a:ext cx="176980" cy="217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0"/>
          </p:cNvCxnSpPr>
          <p:nvPr/>
        </p:nvCxnSpPr>
        <p:spPr>
          <a:xfrm flipH="1">
            <a:off x="9246902" y="4582455"/>
            <a:ext cx="310053" cy="2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724927" y="4804663"/>
            <a:ext cx="1238865" cy="6751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543294" y="4402705"/>
            <a:ext cx="1985173" cy="380263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11" idx="0"/>
          </p:cNvCxnSpPr>
          <p:nvPr/>
        </p:nvCxnSpPr>
        <p:spPr>
          <a:xfrm flipH="1">
            <a:off x="9246901" y="5469945"/>
            <a:ext cx="1" cy="24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14" idx="0"/>
          </p:cNvCxnSpPr>
          <p:nvPr/>
        </p:nvCxnSpPr>
        <p:spPr>
          <a:xfrm>
            <a:off x="10972800" y="5479777"/>
            <a:ext cx="0" cy="23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0"/>
          </p:cNvCxnSpPr>
          <p:nvPr/>
        </p:nvCxnSpPr>
        <p:spPr>
          <a:xfrm flipH="1">
            <a:off x="7775344" y="5469945"/>
            <a:ext cx="852124" cy="24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80870" y="3305343"/>
            <a:ext cx="2344994" cy="37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Directory Graph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33935" y="4105434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56605" y="4984135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01546" y="4957554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91462" y="4957554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07529" y="5873741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23331" y="5873741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04985" y="5868875"/>
            <a:ext cx="11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</a:t>
            </a:r>
          </a:p>
        </p:txBody>
      </p:sp>
    </p:spTree>
    <p:extLst>
      <p:ext uri="{BB962C8B-B14F-4D97-AF65-F5344CB8AC3E}">
        <p14:creationId xmlns:p14="http://schemas.microsoft.com/office/powerpoint/2010/main" val="14695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973668"/>
            <a:ext cx="11238271" cy="706964"/>
          </a:xfrm>
        </p:spPr>
        <p:txBody>
          <a:bodyPr/>
          <a:lstStyle/>
          <a:p>
            <a:pPr algn="ctr"/>
            <a:r>
              <a:rPr lang="en-US" dirty="0"/>
              <a:t>What is WUIL?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Windows Users and Intruder simulations Logs dataset</a:t>
            </a:r>
          </a:p>
          <a:p>
            <a:pPr lvl="1"/>
            <a:r>
              <a:rPr lang="en-US" sz="1800" dirty="0"/>
              <a:t>20 Windows users normal activity</a:t>
            </a:r>
          </a:p>
          <a:p>
            <a:pPr lvl="2"/>
            <a:r>
              <a:rPr lang="en-US" sz="1600" dirty="0"/>
              <a:t>MS Windows audit tool</a:t>
            </a:r>
          </a:p>
          <a:p>
            <a:pPr lvl="1"/>
            <a:r>
              <a:rPr lang="en-US" sz="1800" dirty="0"/>
              <a:t>3 levels of attacks carried out on each user computer</a:t>
            </a:r>
          </a:p>
          <a:p>
            <a:pPr lvl="2"/>
            <a:r>
              <a:rPr lang="en-US" sz="1600" dirty="0"/>
              <a:t>Data theft attacks</a:t>
            </a:r>
          </a:p>
          <a:p>
            <a:pPr lvl="2"/>
            <a:r>
              <a:rPr lang="en-US" sz="1600" dirty="0"/>
              <a:t>Limited to 5 minute window</a:t>
            </a:r>
          </a:p>
          <a:p>
            <a:pPr lvl="2"/>
            <a:r>
              <a:rPr lang="en-US" sz="1600" dirty="0"/>
              <a:t>Carried out by same person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1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973668"/>
            <a:ext cx="11223522" cy="706964"/>
          </a:xfrm>
        </p:spPr>
        <p:txBody>
          <a:bodyPr/>
          <a:lstStyle/>
          <a:p>
            <a:pPr algn="ctr"/>
            <a:r>
              <a:rPr lang="en-US" dirty="0"/>
              <a:t>What attacks were simulated?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– Opportunity</a:t>
            </a:r>
          </a:p>
          <a:p>
            <a:pPr lvl="1"/>
            <a:r>
              <a:rPr lang="en-US" sz="1800" dirty="0"/>
              <a:t>Searches My Documents for interesting looking names, opens the file, sends to self via email, and closes file</a:t>
            </a:r>
          </a:p>
          <a:p>
            <a:r>
              <a:rPr lang="en-US" sz="2400" dirty="0"/>
              <a:t>Intermediate – Prepared</a:t>
            </a:r>
          </a:p>
          <a:p>
            <a:pPr lvl="1"/>
            <a:r>
              <a:rPr lang="en-US" sz="1800" dirty="0"/>
              <a:t>Brings USB to copy files to, uses MS Windows’ search tool to find files with specific strings (e.g. *password*.*), remove USB and remove tracks</a:t>
            </a:r>
          </a:p>
          <a:p>
            <a:r>
              <a:rPr lang="en-US" sz="2400" dirty="0"/>
              <a:t>Advanced – Plotted</a:t>
            </a:r>
          </a:p>
          <a:p>
            <a:pPr lvl="1"/>
            <a:r>
              <a:rPr lang="en-US" sz="1800" dirty="0"/>
              <a:t>Uses .bat file to automatically copy files the intermediate attack found </a:t>
            </a:r>
          </a:p>
        </p:txBody>
      </p:sp>
    </p:spTree>
    <p:extLst>
      <p:ext uri="{BB962C8B-B14F-4D97-AF65-F5344CB8AC3E}">
        <p14:creationId xmlns:p14="http://schemas.microsoft.com/office/powerpoint/2010/main" val="30418905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1387</Words>
  <Application>Microsoft Office PowerPoint</Application>
  <PresentationFormat>Widescreen</PresentationFormat>
  <Paragraphs>315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Century Gothic</vt:lpstr>
      <vt:lpstr>Courier New</vt:lpstr>
      <vt:lpstr>Wingdings 3</vt:lpstr>
      <vt:lpstr>1_Custom Design</vt:lpstr>
      <vt:lpstr>Ion Boardroom</vt:lpstr>
      <vt:lpstr>Towards a Masquerade Detection System Based on User’s Tasks</vt:lpstr>
      <vt:lpstr>What is a masquerade attack?</vt:lpstr>
      <vt:lpstr>How can masquerades be detected?</vt:lpstr>
      <vt:lpstr>What were some previous approaches?</vt:lpstr>
      <vt:lpstr>What were some previous approaches?</vt:lpstr>
      <vt:lpstr>What weaknesses do the old ways have?</vt:lpstr>
      <vt:lpstr>What new dataset is used?</vt:lpstr>
      <vt:lpstr>What is WUIL?</vt:lpstr>
      <vt:lpstr>What attacks were simulated?</vt:lpstr>
      <vt:lpstr>What is task abstraction?</vt:lpstr>
      <vt:lpstr>What is task abstraction?</vt:lpstr>
      <vt:lpstr>What are the benefits of task abstraction?</vt:lpstr>
      <vt:lpstr>What experiments were performed?</vt:lpstr>
      <vt:lpstr>What is Naïve Bayes?</vt:lpstr>
      <vt:lpstr>How was Naïve Bayes implemented?</vt:lpstr>
      <vt:lpstr>What are Markov Chains?</vt:lpstr>
      <vt:lpstr>How were Markov Chains implemented?</vt:lpstr>
      <vt:lpstr>How were Markov Chains implemented?</vt:lpstr>
      <vt:lpstr>How were Markov Chains implemented?</vt:lpstr>
      <vt:lpstr>How were results presented?</vt:lpstr>
      <vt:lpstr>What were the Naïve Bayes results?</vt:lpstr>
      <vt:lpstr>What were the Markov Chains results?</vt:lpstr>
      <vt:lpstr>What is Mean-Windows-to-First-Alarm?</vt:lpstr>
      <vt:lpstr>What can be concluded?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Masquerade Detection System Based on User’s Tasks</dc:title>
  <dc:creator>Calvin Raines</dc:creator>
  <cp:lastModifiedBy>Calvin Raines</cp:lastModifiedBy>
  <cp:revision>56</cp:revision>
  <dcterms:created xsi:type="dcterms:W3CDTF">2016-11-04T14:29:43Z</dcterms:created>
  <dcterms:modified xsi:type="dcterms:W3CDTF">2016-11-16T18:18:02Z</dcterms:modified>
</cp:coreProperties>
</file>